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6" r:id="rId1"/>
  </p:sldMasterIdLst>
  <p:notesMasterIdLst>
    <p:notesMasterId r:id="rId26"/>
  </p:notesMasterIdLst>
  <p:sldIdLst>
    <p:sldId id="256" r:id="rId2"/>
    <p:sldId id="290" r:id="rId3"/>
    <p:sldId id="291" r:id="rId4"/>
    <p:sldId id="321" r:id="rId5"/>
    <p:sldId id="293" r:id="rId6"/>
    <p:sldId id="327" r:id="rId7"/>
    <p:sldId id="326" r:id="rId8"/>
    <p:sldId id="325" r:id="rId9"/>
    <p:sldId id="324" r:id="rId10"/>
    <p:sldId id="302" r:id="rId11"/>
    <p:sldId id="303" r:id="rId12"/>
    <p:sldId id="312" r:id="rId13"/>
    <p:sldId id="311" r:id="rId14"/>
    <p:sldId id="317" r:id="rId15"/>
    <p:sldId id="318" r:id="rId16"/>
    <p:sldId id="322" r:id="rId17"/>
    <p:sldId id="313" r:id="rId18"/>
    <p:sldId id="305" r:id="rId19"/>
    <p:sldId id="306" r:id="rId20"/>
    <p:sldId id="310" r:id="rId21"/>
    <p:sldId id="308" r:id="rId22"/>
    <p:sldId id="323" r:id="rId23"/>
    <p:sldId id="320" r:id="rId24"/>
    <p:sldId id="274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FF"/>
    <a:srgbClr val="0018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6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D691A-9FFC-4B97-9D68-B22C33FE05DB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A6C63-2283-497D-87C9-574FA45AF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923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95461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68829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7020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94478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02407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23588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51369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780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12091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817722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62103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92465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88097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497648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6165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84427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ED0CC-082F-4160-86E5-0D6041F12778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240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  <p:sldLayoutId id="2147484018" r:id="rId12"/>
    <p:sldLayoutId id="2147484019" r:id="rId13"/>
    <p:sldLayoutId id="2147484020" r:id="rId14"/>
    <p:sldLayoutId id="2147484021" r:id="rId15"/>
    <p:sldLayoutId id="2147484022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a.prosv.ru/fg/" TargetMode="External"/><Relationship Id="rId2" Type="http://schemas.openxmlformats.org/officeDocument/2006/relationships/hyperlink" Target="https://fg.resh.edu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kiv.instrao.ru/bank-zadaniy/matematicheskaya-gramotnost/" TargetMode="External"/><Relationship Id="rId5" Type="http://schemas.openxmlformats.org/officeDocument/2006/relationships/hyperlink" Target="https://dporcchap.ru/funkcionalnaya-gramotnost/" TargetMode="External"/><Relationship Id="rId4" Type="http://schemas.openxmlformats.org/officeDocument/2006/relationships/hyperlink" Target="https://dporcchap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6D426-B640-4DA1-9B29-162257DDFB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5535" y="1216347"/>
            <a:ext cx="10775751" cy="2317565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/>
              <a:t> Основные подходы к оценке математической грамотности обучающихся основной школы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84004" y="4675495"/>
            <a:ext cx="64730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Романова Елена Владимировна,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«Тотемская СОШ № 1»</a:t>
            </a:r>
          </a:p>
        </p:txBody>
      </p:sp>
    </p:spTree>
    <p:extLst>
      <p:ext uri="{BB962C8B-B14F-4D97-AF65-F5344CB8AC3E}">
        <p14:creationId xmlns:p14="http://schemas.microsoft.com/office/powerpoint/2010/main" val="230393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93" t="18239" r="7635" b="4209"/>
          <a:stretch/>
        </p:blipFill>
        <p:spPr>
          <a:xfrm>
            <a:off x="597529" y="85762"/>
            <a:ext cx="10402432" cy="641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66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7890"/>
          <a:stretch/>
        </p:blipFill>
        <p:spPr>
          <a:xfrm>
            <a:off x="1940488" y="404948"/>
            <a:ext cx="8068270" cy="59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58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8838" r="38822" b="29912"/>
          <a:stretch/>
        </p:blipFill>
        <p:spPr>
          <a:xfrm>
            <a:off x="131551" y="1214845"/>
            <a:ext cx="12060449" cy="4572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0" y="130175"/>
            <a:ext cx="8159750" cy="7969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Протокол работы</a:t>
            </a:r>
          </a:p>
        </p:txBody>
      </p:sp>
    </p:spTree>
    <p:extLst>
      <p:ext uri="{BB962C8B-B14F-4D97-AF65-F5344CB8AC3E}">
        <p14:creationId xmlns:p14="http://schemas.microsoft.com/office/powerpoint/2010/main" val="1979357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551" y="3113589"/>
            <a:ext cx="7311268" cy="360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394" y="0"/>
            <a:ext cx="9226602" cy="3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236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803" b="4910"/>
          <a:stretch/>
        </p:blipFill>
        <p:spPr>
          <a:xfrm>
            <a:off x="171590" y="248194"/>
            <a:ext cx="12020410" cy="63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32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608" y="0"/>
            <a:ext cx="10992041" cy="666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7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C5ED00-8113-41A1-9D9B-8DC688046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180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38" t="13125" r="8027" b="4910"/>
          <a:stretch/>
        </p:blipFill>
        <p:spPr>
          <a:xfrm>
            <a:off x="160076" y="313510"/>
            <a:ext cx="12031924" cy="60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527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3125" b="3960"/>
          <a:stretch/>
        </p:blipFill>
        <p:spPr>
          <a:xfrm>
            <a:off x="165198" y="574767"/>
            <a:ext cx="11844000" cy="552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08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64" t="18934" r="1356" b="5882"/>
          <a:stretch/>
        </p:blipFill>
        <p:spPr>
          <a:xfrm>
            <a:off x="204000" y="1035424"/>
            <a:ext cx="11988000" cy="52413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55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131" y="557172"/>
            <a:ext cx="10635100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ГРАМОТНОСТЬ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9609" y="1712891"/>
            <a:ext cx="10145260" cy="4276956"/>
          </a:xfrm>
        </p:spPr>
        <p:txBody>
          <a:bodyPr>
            <a:normAutofit/>
          </a:bodyPr>
          <a:lstStyle/>
          <a:p>
            <a:pPr marL="0" lvl="0" indent="0" algn="ctr" defTabSz="914400">
              <a:spcBef>
                <a:spcPct val="20000"/>
              </a:spcBef>
              <a:buClr>
                <a:srgbClr val="F0A22E"/>
              </a:buClr>
              <a:buSzPct val="70000"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способность индивидуума проводить математические рассуждения и формулировать, применять, интерпретировать математику для решения проблем в разнообразных контекстах реального мира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3086471"/>
            <a:ext cx="6096000" cy="374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4799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401" t="11875" r="14058" b="5982"/>
          <a:stretch/>
        </p:blipFill>
        <p:spPr>
          <a:xfrm>
            <a:off x="156483" y="274316"/>
            <a:ext cx="11913156" cy="63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9980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0983" r="8502" b="4553"/>
          <a:stretch/>
        </p:blipFill>
        <p:spPr>
          <a:xfrm>
            <a:off x="178254" y="222069"/>
            <a:ext cx="11904889" cy="617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2845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зображение Математическая грамотность. Сборник эталонных заданий. Выпуск 1. Часть 1">
            <a:extLst>
              <a:ext uri="{FF2B5EF4-FFF2-40B4-BE49-F238E27FC236}">
                <a16:creationId xmlns:a16="http://schemas.microsoft.com/office/drawing/2014/main" id="{79B12577-DB57-4047-B5D9-A616AAD73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498" y="67671"/>
            <a:ext cx="4980317" cy="658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024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зображение Функциональная грамотность. Тренажёр. Математика на каждый день. 6-8 классы">
            <a:extLst>
              <a:ext uri="{FF2B5EF4-FFF2-40B4-BE49-F238E27FC236}">
                <a16:creationId xmlns:a16="http://schemas.microsoft.com/office/drawing/2014/main" id="{BBE4EFEE-B7D8-4ABA-ACB8-83B40148A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656" y="179895"/>
            <a:ext cx="4795657" cy="651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4495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A8F320-CE51-4A36-AA47-A8DD0BABA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1921933"/>
            <a:ext cx="8534400" cy="1507067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16926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8274" y="640080"/>
            <a:ext cx="10515599" cy="4992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 организации исследования математической грамотности включает три структурных компонента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ru-RU" sz="28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</a:t>
            </a: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контекст;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</a:t>
            </a: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содержание математического образования;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</a:t>
            </a: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мыслительная деятельность.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845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40769" y="480507"/>
            <a:ext cx="10694712" cy="3880773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Контекст заданий </a:t>
            </a:r>
          </a:p>
          <a:p>
            <a:pPr algn="just">
              <a:lnSpc>
                <a:spcPct val="150000"/>
              </a:lnSpc>
            </a:pPr>
            <a:endParaRPr lang="ru-RU" sz="2000" b="1" dirty="0">
              <a:solidFill>
                <a:srgbClr val="0B0E9D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 жизнь;</a:t>
            </a:r>
          </a:p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жизнь;</a:t>
            </a:r>
          </a:p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образование/профессиональная деятельность;</a:t>
            </a:r>
          </a:p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научная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475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627" y="633415"/>
            <a:ext cx="10076526" cy="819955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Математическое содержание заданий</a:t>
            </a:r>
            <a:br>
              <a:rPr lang="ru-RU" b="1" dirty="0"/>
            </a:br>
            <a:br>
              <a:rPr lang="ru-RU" b="1" dirty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05534" y="1187873"/>
            <a:ext cx="10694712" cy="388077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endParaRPr lang="ru-RU" sz="2000" b="1" dirty="0">
              <a:solidFill>
                <a:srgbClr val="0B0E9D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и зависимости;</a:t>
            </a:r>
          </a:p>
          <a:p>
            <a:pPr algn="just">
              <a:lnSpc>
                <a:spcPct val="150000"/>
              </a:lnSpc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 и форма;</a:t>
            </a:r>
          </a:p>
          <a:p>
            <a:pPr algn="just">
              <a:lnSpc>
                <a:spcPct val="150000"/>
              </a:lnSpc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количество;</a:t>
            </a:r>
          </a:p>
          <a:p>
            <a:pPr algn="just">
              <a:lnSpc>
                <a:spcPct val="150000"/>
              </a:lnSpc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неопределённость и данные.</a:t>
            </a:r>
          </a:p>
        </p:txBody>
      </p:sp>
    </p:spTree>
    <p:extLst>
      <p:ext uri="{BB962C8B-B14F-4D97-AF65-F5344CB8AC3E}">
        <p14:creationId xmlns:p14="http://schemas.microsoft.com/office/powerpoint/2010/main" val="2862502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664A50C-D2AF-4D06-B015-1F296C08B2AF}"/>
              </a:ext>
            </a:extLst>
          </p:cNvPr>
          <p:cNvSpPr txBox="1"/>
          <p:nvPr/>
        </p:nvSpPr>
        <p:spPr>
          <a:xfrm>
            <a:off x="491707" y="131753"/>
            <a:ext cx="11700293" cy="1745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3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ПОДХОДЫ К СОСТАВЛЕНИЮ ЗАДАНИЙ, ПРЕДНАЗНАЧЕННЫХ ДЛЯ ОЦЕНКИ И ФОРМИРОВАНИЯ МАТЕМАТИЧЕСКОЙ ГРАМОТНОСТИ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881C10-ED86-4459-9629-C030C6985FB2}"/>
              </a:ext>
            </a:extLst>
          </p:cNvPr>
          <p:cNvSpPr txBox="1"/>
          <p:nvPr/>
        </p:nvSpPr>
        <p:spPr>
          <a:xfrm>
            <a:off x="491707" y="2165578"/>
            <a:ext cx="1160252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cap="none" dirty="0">
                <a:ln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Учащимся предлагаются не учебные задачи, а контекстуальные, практические проблемные ситуации, разрешаемые средствами математики. </a:t>
            </a:r>
            <a:br>
              <a:rPr lang="ru-RU" sz="2800" b="1" cap="none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cap="none" dirty="0">
                <a:ln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Для выполнения задания требуется целостное, а не фрагментарное, применение математики. </a:t>
            </a:r>
            <a:br>
              <a:rPr lang="ru-RU" sz="2800" b="1" cap="none" dirty="0">
                <a:ln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cap="none" dirty="0">
                <a:ln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3.Для выполнения заданий требуются знания и умения из разных разделов курса математики основной школы, соответствующие темам, выделенным в PISA, и планируемым результатам в объёме ФГОС ООО и Примерной основной образовательной программы.</a:t>
            </a:r>
            <a:br>
              <a:rPr lang="ru-RU" sz="2800" b="1" cap="none" dirty="0">
                <a:ln>
                  <a:noFill/>
                </a:ln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62386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5EF9ED0-14A0-4DFB-9216-5F864F500ECB}"/>
              </a:ext>
            </a:extLst>
          </p:cNvPr>
          <p:cNvSpPr txBox="1"/>
          <p:nvPr/>
        </p:nvSpPr>
        <p:spPr>
          <a:xfrm>
            <a:off x="707366" y="433101"/>
            <a:ext cx="11231592" cy="5675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Используется следующая структура задания: даётся описание ситуации (введение в проблему), к которой предлагаются  связанные с ней вопросы. 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Информация, сообщаемая в задании, даётся в различных формах: числовой, текстовой, графической (график, диаграмма, схема, изображение и др.), она может быть структурирована и представлена в виде таблицы. 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6.Используются задания разного типа по форме ответа: 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с выбором одного или нескольких верных ответов из предложенных альтернатив; 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со свободным кратким ответом в форме конкретного числа, одного-двух слов; 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 свободным полным ответом, содержащим запись решения поставленной проблемы, построение заданного геометрического объекта, объяснение полученного ответа. 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249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5E6752-1092-4B40-9D54-91FE5C185152}"/>
              </a:ext>
            </a:extLst>
          </p:cNvPr>
          <p:cNvSpPr txBox="1"/>
          <p:nvPr/>
        </p:nvSpPr>
        <p:spPr>
          <a:xfrm>
            <a:off x="2216989" y="462316"/>
            <a:ext cx="822744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ЗАДАНИЯ</a:t>
            </a:r>
            <a:endParaRPr lang="ru-RU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C30987-7DA4-4AB1-A98C-A4DB25DFF904}"/>
              </a:ext>
            </a:extLst>
          </p:cNvPr>
          <p:cNvSpPr txBox="1"/>
          <p:nvPr/>
        </p:nvSpPr>
        <p:spPr>
          <a:xfrm>
            <a:off x="431319" y="1170202"/>
            <a:ext cx="11524891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Область содержания: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 и форма, изменение и зависимости, неопределённость и данные, количество. 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Контекст: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 жизнь, личная жизнь, образование / профессиональная деятельность, научная деятельность.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Мыслительная деятельность:</a:t>
            </a:r>
            <a:r>
              <a:rPr lang="ru-RU" sz="2800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рассуждать, формулировать, применять, интерпретировать.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b="1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оценки (предметный результат):</a:t>
            </a:r>
            <a:r>
              <a:rPr lang="ru-RU" sz="2800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чтение графиков реальных зависимостей.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Уровень сложности: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1,2 или 3.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Формат ответа: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развернутым ответом, с выбором ответа, с кратким ответом.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B0E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Критерии оценивания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 или 2 балла): полный ответ – 2 балла, частично верный ответ – 1 балл. </a:t>
            </a:r>
          </a:p>
        </p:txBody>
      </p:sp>
    </p:spTree>
    <p:extLst>
      <p:ext uri="{BB962C8B-B14F-4D97-AF65-F5344CB8AC3E}">
        <p14:creationId xmlns:p14="http://schemas.microsoft.com/office/powerpoint/2010/main" val="1182197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2A9797F-9C54-4B18-82AD-F8A2534AB074}"/>
              </a:ext>
            </a:extLst>
          </p:cNvPr>
          <p:cNvSpPr txBox="1"/>
          <p:nvPr/>
        </p:nvSpPr>
        <p:spPr>
          <a:xfrm>
            <a:off x="1164566" y="422161"/>
            <a:ext cx="10860657" cy="61433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algn="ctr">
              <a:lnSpc>
                <a:spcPct val="115000"/>
              </a:lnSpc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Ресурсы учебно-методических материалов для</a:t>
            </a:r>
          </a:p>
          <a:p>
            <a:pPr marL="457200" lvl="0" algn="ctr">
              <a:lnSpc>
                <a:spcPct val="115000"/>
              </a:lnSpc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формирования и оценки функциональной грамотности учащихся</a:t>
            </a:r>
          </a:p>
          <a:p>
            <a:pPr marL="85725" lvl="0">
              <a:lnSpc>
                <a:spcPct val="115000"/>
              </a:lnSpc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Электронный банк заданий для оценки функциональной грамотности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https://fg.resh.edu.ru/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marR="0" lvl="0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 Банк заданий по функциональной грамотности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media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kumimoji="0" lang="en-US" sz="20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prosv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kumimoji="0" lang="en-US" sz="20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kumimoji="0" lang="en-US" sz="20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fg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marR="0" lvl="0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kumimoji="0" lang="ru-RU" sz="2000" b="1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ГБУ ДПО СО «Чапаевский ресурсный центр»</a:t>
            </a:r>
            <a:r>
              <a:rPr kumimoji="0" lang="ru-RU" sz="2000" b="1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000" b="1" u="sng" dirty="0">
                <a:solidFill>
                  <a:srgbClr val="FB4A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https://dporcchap.ru/funkcionalnaya-gramotnost</a:t>
            </a:r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" marR="0" lvl="0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4.Институт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 развития образования Российской Академии Образования</a:t>
            </a:r>
            <a:r>
              <a:rPr kumimoji="0" lang="ru-RU" sz="2000" b="1" i="0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«Мониторинг формирования функциональной грамотности учащихся»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http://skiv.instrao.ru/bank-zadaniy/matematicheskaya-gramotnost/</a:t>
            </a:r>
            <a:endParaRPr kumimoji="0" lang="ru-RU" sz="20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5.Математическая грамотность. Сборник эталонных заданий.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Выпуск 1. Учеб. пособие. В 2-х ч. Ч. 2 / [Г. С. Ковалёва и др.] ; под ред. Г. С. Ковалёвой,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Л.О.Рословой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— М. ; СПб. : Просвещение, 2020. (Функциональная грамотность. Учимся для жизни) </a:t>
            </a:r>
            <a:endParaRPr lang="ru-RU" sz="20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6.Рослова Л.О. Используем открытые задания исследования PISA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  «Математика».- 2020.- №2. - [Электронный ресурс]. https://raum.math.ru/node/179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466606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</TotalTime>
  <Words>632</Words>
  <Application>Microsoft Office PowerPoint</Application>
  <PresentationFormat>Широкоэкранный</PresentationFormat>
  <Paragraphs>50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Century Gothic</vt:lpstr>
      <vt:lpstr>Times New Roman</vt:lpstr>
      <vt:lpstr>Wingdings 3</vt:lpstr>
      <vt:lpstr>Легкий дым</vt:lpstr>
      <vt:lpstr> Основные подходы к оценке математической грамотности обучающихся основной школы</vt:lpstr>
      <vt:lpstr>МАТЕМАТИЧЕСКАЯ ГРАМОТНОСТЬ</vt:lpstr>
      <vt:lpstr>Презентация PowerPoint</vt:lpstr>
      <vt:lpstr>Презентация PowerPoint</vt:lpstr>
      <vt:lpstr>Математическое содержание заданий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Протокол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грамотности школьников на уроках математики</dc:title>
  <dc:creator>1</dc:creator>
  <cp:lastModifiedBy>елена романова</cp:lastModifiedBy>
  <cp:revision>82</cp:revision>
  <dcterms:created xsi:type="dcterms:W3CDTF">2019-11-03T14:24:51Z</dcterms:created>
  <dcterms:modified xsi:type="dcterms:W3CDTF">2022-02-07T17:51:50Z</dcterms:modified>
</cp:coreProperties>
</file>